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9" r:id="rId4"/>
    <p:sldId id="261" r:id="rId5"/>
    <p:sldId id="280" r:id="rId6"/>
    <p:sldId id="282" r:id="rId7"/>
    <p:sldId id="263" r:id="rId8"/>
    <p:sldId id="271" r:id="rId9"/>
    <p:sldId id="273" r:id="rId10"/>
    <p:sldId id="275" r:id="rId11"/>
    <p:sldId id="277" r:id="rId12"/>
    <p:sldId id="283" r:id="rId13"/>
    <p:sldId id="284"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3" d="100"/>
          <a:sy n="103" d="100"/>
        </p:scale>
        <p:origin x="1848" y="10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arli Hansen" userId="bcafb5cc-c472-48e4-901a-b2958ad60e60" providerId="ADAL" clId="{BAB18BB2-5C4D-46D8-89AF-BC764CA8A2B9}"/>
    <pc:docChg chg="undo custSel modSld">
      <pc:chgData name="Carli Hansen" userId="bcafb5cc-c472-48e4-901a-b2958ad60e60" providerId="ADAL" clId="{BAB18BB2-5C4D-46D8-89AF-BC764CA8A2B9}" dt="2022-12-06T19:28:47.033" v="69" actId="20577"/>
      <pc:docMkLst>
        <pc:docMk/>
      </pc:docMkLst>
      <pc:sldChg chg="modSp mod">
        <pc:chgData name="Carli Hansen" userId="bcafb5cc-c472-48e4-901a-b2958ad60e60" providerId="ADAL" clId="{BAB18BB2-5C4D-46D8-89AF-BC764CA8A2B9}" dt="2022-12-06T19:24:17.435" v="0" actId="20577"/>
        <pc:sldMkLst>
          <pc:docMk/>
          <pc:sldMk cId="0" sldId="256"/>
        </pc:sldMkLst>
        <pc:spChg chg="mod">
          <ac:chgData name="Carli Hansen" userId="bcafb5cc-c472-48e4-901a-b2958ad60e60" providerId="ADAL" clId="{BAB18BB2-5C4D-46D8-89AF-BC764CA8A2B9}" dt="2022-12-06T19:24:17.435" v="0" actId="20577"/>
          <ac:spMkLst>
            <pc:docMk/>
            <pc:sldMk cId="0" sldId="256"/>
            <ac:spMk id="2" creationId="{00000000-0000-0000-0000-000000000000}"/>
          </ac:spMkLst>
        </pc:spChg>
      </pc:sldChg>
      <pc:sldChg chg="modSp mod">
        <pc:chgData name="Carli Hansen" userId="bcafb5cc-c472-48e4-901a-b2958ad60e60" providerId="ADAL" clId="{BAB18BB2-5C4D-46D8-89AF-BC764CA8A2B9}" dt="2022-12-06T19:25:03.135" v="25" actId="20577"/>
        <pc:sldMkLst>
          <pc:docMk/>
          <pc:sldMk cId="0" sldId="257"/>
        </pc:sldMkLst>
        <pc:spChg chg="mod">
          <ac:chgData name="Carli Hansen" userId="bcafb5cc-c472-48e4-901a-b2958ad60e60" providerId="ADAL" clId="{BAB18BB2-5C4D-46D8-89AF-BC764CA8A2B9}" dt="2022-12-06T19:24:32.153" v="5" actId="313"/>
          <ac:spMkLst>
            <pc:docMk/>
            <pc:sldMk cId="0" sldId="257"/>
            <ac:spMk id="2" creationId="{00000000-0000-0000-0000-000000000000}"/>
          </ac:spMkLst>
        </pc:spChg>
        <pc:spChg chg="mod">
          <ac:chgData name="Carli Hansen" userId="bcafb5cc-c472-48e4-901a-b2958ad60e60" providerId="ADAL" clId="{BAB18BB2-5C4D-46D8-89AF-BC764CA8A2B9}" dt="2022-12-06T19:25:03.135" v="25" actId="20577"/>
          <ac:spMkLst>
            <pc:docMk/>
            <pc:sldMk cId="0" sldId="257"/>
            <ac:spMk id="3" creationId="{00000000-0000-0000-0000-000000000000}"/>
          </ac:spMkLst>
        </pc:spChg>
      </pc:sldChg>
      <pc:sldChg chg="modSp mod">
        <pc:chgData name="Carli Hansen" userId="bcafb5cc-c472-48e4-901a-b2958ad60e60" providerId="ADAL" clId="{BAB18BB2-5C4D-46D8-89AF-BC764CA8A2B9}" dt="2022-12-06T19:25:27.862" v="29" actId="20577"/>
        <pc:sldMkLst>
          <pc:docMk/>
          <pc:sldMk cId="0" sldId="259"/>
        </pc:sldMkLst>
        <pc:spChg chg="mod">
          <ac:chgData name="Carli Hansen" userId="bcafb5cc-c472-48e4-901a-b2958ad60e60" providerId="ADAL" clId="{BAB18BB2-5C4D-46D8-89AF-BC764CA8A2B9}" dt="2022-12-06T19:25:27.862" v="29" actId="20577"/>
          <ac:spMkLst>
            <pc:docMk/>
            <pc:sldMk cId="0" sldId="259"/>
            <ac:spMk id="3" creationId="{00000000-0000-0000-0000-000000000000}"/>
          </ac:spMkLst>
        </pc:spChg>
      </pc:sldChg>
      <pc:sldChg chg="modSp mod">
        <pc:chgData name="Carli Hansen" userId="bcafb5cc-c472-48e4-901a-b2958ad60e60" providerId="ADAL" clId="{BAB18BB2-5C4D-46D8-89AF-BC764CA8A2B9}" dt="2022-12-06T19:25:46.470" v="37" actId="20577"/>
        <pc:sldMkLst>
          <pc:docMk/>
          <pc:sldMk cId="0" sldId="261"/>
        </pc:sldMkLst>
        <pc:spChg chg="mod">
          <ac:chgData name="Carli Hansen" userId="bcafb5cc-c472-48e4-901a-b2958ad60e60" providerId="ADAL" clId="{BAB18BB2-5C4D-46D8-89AF-BC764CA8A2B9}" dt="2022-12-06T19:25:32.214" v="30" actId="20577"/>
          <ac:spMkLst>
            <pc:docMk/>
            <pc:sldMk cId="0" sldId="261"/>
            <ac:spMk id="2" creationId="{00000000-0000-0000-0000-000000000000}"/>
          </ac:spMkLst>
        </pc:spChg>
        <pc:spChg chg="mod">
          <ac:chgData name="Carli Hansen" userId="bcafb5cc-c472-48e4-901a-b2958ad60e60" providerId="ADAL" clId="{BAB18BB2-5C4D-46D8-89AF-BC764CA8A2B9}" dt="2022-12-06T19:25:46.470" v="37" actId="20577"/>
          <ac:spMkLst>
            <pc:docMk/>
            <pc:sldMk cId="0" sldId="261"/>
            <ac:spMk id="3" creationId="{00000000-0000-0000-0000-000000000000}"/>
          </ac:spMkLst>
        </pc:spChg>
      </pc:sldChg>
      <pc:sldChg chg="modSp mod">
        <pc:chgData name="Carli Hansen" userId="bcafb5cc-c472-48e4-901a-b2958ad60e60" providerId="ADAL" clId="{BAB18BB2-5C4D-46D8-89AF-BC764CA8A2B9}" dt="2022-12-06T19:26:29.938" v="52" actId="20577"/>
        <pc:sldMkLst>
          <pc:docMk/>
          <pc:sldMk cId="0" sldId="263"/>
        </pc:sldMkLst>
        <pc:spChg chg="mod">
          <ac:chgData name="Carli Hansen" userId="bcafb5cc-c472-48e4-901a-b2958ad60e60" providerId="ADAL" clId="{BAB18BB2-5C4D-46D8-89AF-BC764CA8A2B9}" dt="2022-12-06T19:26:29.938" v="52" actId="20577"/>
          <ac:spMkLst>
            <pc:docMk/>
            <pc:sldMk cId="0" sldId="263"/>
            <ac:spMk id="2" creationId="{00000000-0000-0000-0000-000000000000}"/>
          </ac:spMkLst>
        </pc:spChg>
      </pc:sldChg>
      <pc:sldChg chg="modSp mod">
        <pc:chgData name="Carli Hansen" userId="bcafb5cc-c472-48e4-901a-b2958ad60e60" providerId="ADAL" clId="{BAB18BB2-5C4D-46D8-89AF-BC764CA8A2B9}" dt="2022-12-06T19:26:51.158" v="53" actId="20577"/>
        <pc:sldMkLst>
          <pc:docMk/>
          <pc:sldMk cId="0" sldId="273"/>
        </pc:sldMkLst>
        <pc:spChg chg="mod">
          <ac:chgData name="Carli Hansen" userId="bcafb5cc-c472-48e4-901a-b2958ad60e60" providerId="ADAL" clId="{BAB18BB2-5C4D-46D8-89AF-BC764CA8A2B9}" dt="2022-12-06T19:26:51.158" v="53" actId="20577"/>
          <ac:spMkLst>
            <pc:docMk/>
            <pc:sldMk cId="0" sldId="273"/>
            <ac:spMk id="2" creationId="{00000000-0000-0000-0000-000000000000}"/>
          </ac:spMkLst>
        </pc:spChg>
      </pc:sldChg>
      <pc:sldChg chg="modSp mod">
        <pc:chgData name="Carli Hansen" userId="bcafb5cc-c472-48e4-901a-b2958ad60e60" providerId="ADAL" clId="{BAB18BB2-5C4D-46D8-89AF-BC764CA8A2B9}" dt="2022-12-06T19:27:19.843" v="57" actId="20577"/>
        <pc:sldMkLst>
          <pc:docMk/>
          <pc:sldMk cId="0" sldId="277"/>
        </pc:sldMkLst>
        <pc:spChg chg="mod">
          <ac:chgData name="Carli Hansen" userId="bcafb5cc-c472-48e4-901a-b2958ad60e60" providerId="ADAL" clId="{BAB18BB2-5C4D-46D8-89AF-BC764CA8A2B9}" dt="2022-12-06T19:27:19.843" v="57" actId="20577"/>
          <ac:spMkLst>
            <pc:docMk/>
            <pc:sldMk cId="0" sldId="277"/>
            <ac:spMk id="3" creationId="{00000000-0000-0000-0000-000000000000}"/>
          </ac:spMkLst>
        </pc:spChg>
      </pc:sldChg>
      <pc:sldChg chg="modSp mod">
        <pc:chgData name="Carli Hansen" userId="bcafb5cc-c472-48e4-901a-b2958ad60e60" providerId="ADAL" clId="{BAB18BB2-5C4D-46D8-89AF-BC764CA8A2B9}" dt="2022-12-06T19:26:23.306" v="43" actId="27636"/>
        <pc:sldMkLst>
          <pc:docMk/>
          <pc:sldMk cId="0" sldId="282"/>
        </pc:sldMkLst>
        <pc:spChg chg="mod">
          <ac:chgData name="Carli Hansen" userId="bcafb5cc-c472-48e4-901a-b2958ad60e60" providerId="ADAL" clId="{BAB18BB2-5C4D-46D8-89AF-BC764CA8A2B9}" dt="2022-12-06T19:26:23.306" v="43" actId="27636"/>
          <ac:spMkLst>
            <pc:docMk/>
            <pc:sldMk cId="0" sldId="282"/>
            <ac:spMk id="2" creationId="{00000000-0000-0000-0000-000000000000}"/>
          </ac:spMkLst>
        </pc:spChg>
        <pc:picChg chg="mod modCrop">
          <ac:chgData name="Carli Hansen" userId="bcafb5cc-c472-48e4-901a-b2958ad60e60" providerId="ADAL" clId="{BAB18BB2-5C4D-46D8-89AF-BC764CA8A2B9}" dt="2022-12-06T19:26:20.904" v="41" actId="1076"/>
          <ac:picMkLst>
            <pc:docMk/>
            <pc:sldMk cId="0" sldId="282"/>
            <ac:picMk id="4" creationId="{00000000-0000-0000-0000-000000000000}"/>
          </ac:picMkLst>
        </pc:picChg>
      </pc:sldChg>
      <pc:sldChg chg="modSp mod">
        <pc:chgData name="Carli Hansen" userId="bcafb5cc-c472-48e4-901a-b2958ad60e60" providerId="ADAL" clId="{BAB18BB2-5C4D-46D8-89AF-BC764CA8A2B9}" dt="2022-12-06T19:28:26.469" v="68" actId="20577"/>
        <pc:sldMkLst>
          <pc:docMk/>
          <pc:sldMk cId="0" sldId="283"/>
        </pc:sldMkLst>
        <pc:spChg chg="mod">
          <ac:chgData name="Carli Hansen" userId="bcafb5cc-c472-48e4-901a-b2958ad60e60" providerId="ADAL" clId="{BAB18BB2-5C4D-46D8-89AF-BC764CA8A2B9}" dt="2022-12-06T19:27:40.204" v="60" actId="20577"/>
          <ac:spMkLst>
            <pc:docMk/>
            <pc:sldMk cId="0" sldId="283"/>
            <ac:spMk id="2" creationId="{00000000-0000-0000-0000-000000000000}"/>
          </ac:spMkLst>
        </pc:spChg>
        <pc:spChg chg="mod">
          <ac:chgData name="Carli Hansen" userId="bcafb5cc-c472-48e4-901a-b2958ad60e60" providerId="ADAL" clId="{BAB18BB2-5C4D-46D8-89AF-BC764CA8A2B9}" dt="2022-12-06T19:28:26.469" v="68" actId="20577"/>
          <ac:spMkLst>
            <pc:docMk/>
            <pc:sldMk cId="0" sldId="283"/>
            <ac:spMk id="3" creationId="{00000000-0000-0000-0000-000000000000}"/>
          </ac:spMkLst>
        </pc:spChg>
      </pc:sldChg>
      <pc:sldChg chg="modSp mod">
        <pc:chgData name="Carli Hansen" userId="bcafb5cc-c472-48e4-901a-b2958ad60e60" providerId="ADAL" clId="{BAB18BB2-5C4D-46D8-89AF-BC764CA8A2B9}" dt="2022-12-06T19:28:47.033" v="69" actId="20577"/>
        <pc:sldMkLst>
          <pc:docMk/>
          <pc:sldMk cId="0" sldId="284"/>
        </pc:sldMkLst>
        <pc:spChg chg="mod">
          <ac:chgData name="Carli Hansen" userId="bcafb5cc-c472-48e4-901a-b2958ad60e60" providerId="ADAL" clId="{BAB18BB2-5C4D-46D8-89AF-BC764CA8A2B9}" dt="2022-12-06T19:28:47.033" v="69" actId="20577"/>
          <ac:spMkLst>
            <pc:docMk/>
            <pc:sldMk cId="0" sldId="284"/>
            <ac:spMk id="3" creationId="{00000000-0000-0000-0000-000000000000}"/>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BA15B79A-FFB1-4C5F-B696-62F1F9BA6B5A}" type="datetimeFigureOut">
              <a:rPr lang="en-US" smtClean="0"/>
              <a:pPr/>
              <a:t>12/6/2022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2F7A47E-3F39-4DA2-86BD-42231731B0F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A15B79A-FFB1-4C5F-B696-62F1F9BA6B5A}" type="datetimeFigureOut">
              <a:rPr lang="en-US" smtClean="0"/>
              <a:pPr/>
              <a:t>12/6/2022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2F7A47E-3F39-4DA2-86BD-42231731B0F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A15B79A-FFB1-4C5F-B696-62F1F9BA6B5A}" type="datetimeFigureOut">
              <a:rPr lang="en-US" smtClean="0"/>
              <a:pPr/>
              <a:t>12/6/2022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2F7A47E-3F39-4DA2-86BD-42231731B0F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A15B79A-FFB1-4C5F-B696-62F1F9BA6B5A}" type="datetimeFigureOut">
              <a:rPr lang="en-US" smtClean="0"/>
              <a:pPr/>
              <a:t>12/6/2022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2F7A47E-3F39-4DA2-86BD-42231731B0F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A15B79A-FFB1-4C5F-B696-62F1F9BA6B5A}" type="datetimeFigureOut">
              <a:rPr lang="en-US" smtClean="0"/>
              <a:pPr/>
              <a:t>12/6/2022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2F7A47E-3F39-4DA2-86BD-42231731B0F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A15B79A-FFB1-4C5F-B696-62F1F9BA6B5A}" type="datetimeFigureOut">
              <a:rPr lang="en-US" smtClean="0"/>
              <a:pPr/>
              <a:t>12/6/2022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2F7A47E-3F39-4DA2-86BD-42231731B0F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A15B79A-FFB1-4C5F-B696-62F1F9BA6B5A}" type="datetimeFigureOut">
              <a:rPr lang="en-US" smtClean="0"/>
              <a:pPr/>
              <a:t>12/6/2022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2F7A47E-3F39-4DA2-86BD-42231731B0F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A15B79A-FFB1-4C5F-B696-62F1F9BA6B5A}" type="datetimeFigureOut">
              <a:rPr lang="en-US" smtClean="0"/>
              <a:pPr/>
              <a:t>12/6/2022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2F7A47E-3F39-4DA2-86BD-42231731B0F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A15B79A-FFB1-4C5F-B696-62F1F9BA6B5A}" type="datetimeFigureOut">
              <a:rPr lang="en-US" smtClean="0"/>
              <a:pPr/>
              <a:t>12/6/2022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2F7A47E-3F39-4DA2-86BD-42231731B0F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A15B79A-FFB1-4C5F-B696-62F1F9BA6B5A}" type="datetimeFigureOut">
              <a:rPr lang="en-US" smtClean="0"/>
              <a:pPr/>
              <a:t>12/6/2022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2F7A47E-3F39-4DA2-86BD-42231731B0F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A15B79A-FFB1-4C5F-B696-62F1F9BA6B5A}" type="datetimeFigureOut">
              <a:rPr lang="en-US" smtClean="0"/>
              <a:pPr/>
              <a:t>12/6/2022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2F7A47E-3F39-4DA2-86BD-42231731B0F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A15B79A-FFB1-4C5F-B696-62F1F9BA6B5A}" type="datetimeFigureOut">
              <a:rPr lang="en-US" smtClean="0"/>
              <a:pPr/>
              <a:t>12/6/2022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2F7A47E-3F39-4DA2-86BD-42231731B0F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Measures of Variability</a:t>
            </a:r>
          </a:p>
        </p:txBody>
      </p:sp>
      <p:sp>
        <p:nvSpPr>
          <p:cNvPr id="3" name="Subtitle 2"/>
          <p:cNvSpPr>
            <a:spLocks noGrp="1"/>
          </p:cNvSpPr>
          <p:nvPr>
            <p:ph type="subTitle" idx="1"/>
          </p:nvPr>
        </p:nvSpPr>
        <p:spPr/>
        <p:txBody>
          <a:bodyPr/>
          <a:lstStyle/>
          <a:p>
            <a:r>
              <a:rPr lang="en-US" dirty="0"/>
              <a:t>R. Garner, DePaul University</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Index of diversity for categorical variables</a:t>
            </a:r>
          </a:p>
        </p:txBody>
      </p:sp>
      <p:sp>
        <p:nvSpPr>
          <p:cNvPr id="3" name="Content Placeholder 2"/>
          <p:cNvSpPr>
            <a:spLocks noGrp="1"/>
          </p:cNvSpPr>
          <p:nvPr>
            <p:ph idx="1"/>
          </p:nvPr>
        </p:nvSpPr>
        <p:spPr/>
        <p:txBody>
          <a:bodyPr>
            <a:normAutofit fontScale="92500"/>
          </a:bodyPr>
          <a:lstStyle/>
          <a:p>
            <a:r>
              <a:rPr lang="en-US" dirty="0"/>
              <a:t>An index of diversity can be calculated for categorical data, for a variable that measures diversity. </a:t>
            </a:r>
          </a:p>
          <a:p>
            <a:r>
              <a:rPr lang="en-US" dirty="0"/>
              <a:t>For example, how gender diverse is this graduating class of Air Force pilots?</a:t>
            </a:r>
          </a:p>
          <a:p>
            <a:r>
              <a:rPr lang="en-US" dirty="0"/>
              <a:t>How ethnically (or racially) diverse is this police department?</a:t>
            </a:r>
          </a:p>
          <a:p>
            <a:r>
              <a:rPr lang="en-US" dirty="0"/>
              <a:t>The index includes the number of categories and the evenness of distribution in the categories.</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Algorithm for index of diversity (see the text for the formula)</a:t>
            </a:r>
          </a:p>
        </p:txBody>
      </p:sp>
      <p:sp>
        <p:nvSpPr>
          <p:cNvPr id="3" name="Content Placeholder 2"/>
          <p:cNvSpPr>
            <a:spLocks noGrp="1"/>
          </p:cNvSpPr>
          <p:nvPr>
            <p:ph idx="1"/>
          </p:nvPr>
        </p:nvSpPr>
        <p:spPr/>
        <p:txBody>
          <a:bodyPr/>
          <a:lstStyle/>
          <a:p>
            <a:r>
              <a:rPr lang="en-US" dirty="0"/>
              <a:t>Find the proportion of cases in each category of the variable (fraction or decimal fraction).</a:t>
            </a:r>
          </a:p>
          <a:p>
            <a:r>
              <a:rPr lang="en-US" dirty="0"/>
              <a:t>Square each proportion. This will give you one square for each category.</a:t>
            </a:r>
          </a:p>
          <a:p>
            <a:r>
              <a:rPr lang="en-US" dirty="0"/>
              <a:t>Add all the squares, one for each category (sum of squares).</a:t>
            </a:r>
          </a:p>
          <a:p>
            <a:r>
              <a:rPr lang="en-US" dirty="0"/>
              <a:t>Subtract the sum of the squared proportions from 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Warm-up Question: the count, the peasants, the shoes, and the mean</a:t>
            </a:r>
          </a:p>
        </p:txBody>
      </p:sp>
      <p:sp>
        <p:nvSpPr>
          <p:cNvPr id="3" name="Content Placeholder 2"/>
          <p:cNvSpPr>
            <a:spLocks noGrp="1"/>
          </p:cNvSpPr>
          <p:nvPr>
            <p:ph idx="1"/>
          </p:nvPr>
        </p:nvSpPr>
        <p:spPr/>
        <p:txBody>
          <a:bodyPr>
            <a:normAutofit fontScale="85000" lnSpcReduction="10000"/>
          </a:bodyPr>
          <a:lstStyle/>
          <a:p>
            <a:r>
              <a:rPr lang="en-US" dirty="0"/>
              <a:t>Remember the count, the countess, the overseer, the peasants, the shoes, and the Mean Commissar from the PowerPoint about Measures of Central Tendency?</a:t>
            </a:r>
          </a:p>
          <a:p>
            <a:r>
              <a:rPr lang="en-US" dirty="0"/>
              <a:t>Before the Mean Commissar redistributes the shoes, what is the standard deviation of the shoe distribution? (Count had 50 pairs, Countess had 50 pairs, Overseer had 3 pairs, and the 100 peasants had 0 pairs.)</a:t>
            </a:r>
          </a:p>
          <a:p>
            <a:r>
              <a:rPr lang="en-US" dirty="0"/>
              <a:t>And what is the standard deviation after all the shoes are redistributed so that each person has one pair?</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Class exercise</a:t>
            </a:r>
          </a:p>
        </p:txBody>
      </p:sp>
      <p:sp>
        <p:nvSpPr>
          <p:cNvPr id="3" name="Content Placeholder 2"/>
          <p:cNvSpPr>
            <a:spLocks noGrp="1"/>
          </p:cNvSpPr>
          <p:nvPr>
            <p:ph idx="1"/>
          </p:nvPr>
        </p:nvSpPr>
        <p:spPr/>
        <p:txBody>
          <a:bodyPr>
            <a:normAutofit fontScale="92500"/>
          </a:bodyPr>
          <a:lstStyle/>
          <a:p>
            <a:r>
              <a:rPr lang="en-US" dirty="0"/>
              <a:t>This exercise works best in a class with about 15-30 people. You can enter the numbers everyone provides in a computer (or calculator with the mean and SD or in an online SD </a:t>
            </a:r>
            <a:r>
              <a:rPr lang="en-US"/>
              <a:t>calculator).</a:t>
            </a:r>
            <a:endParaRPr lang="en-US" dirty="0"/>
          </a:p>
          <a:p>
            <a:r>
              <a:rPr lang="en-US" dirty="0"/>
              <a:t>Find a numerical variable with which everyone is comfortable (not everyone is comfortable with height, weight, GPA, etc.!) and collect the data (for example, on scraps of paper).</a:t>
            </a:r>
          </a:p>
          <a:p>
            <a:r>
              <a:rPr lang="en-US" dirty="0"/>
              <a:t>Find the mean, variance, and SD for this variable.</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Review of “Describing the Distribution of a Variable”</a:t>
            </a:r>
          </a:p>
        </p:txBody>
      </p:sp>
      <p:sp>
        <p:nvSpPr>
          <p:cNvPr id="3" name="Content Placeholder 2"/>
          <p:cNvSpPr>
            <a:spLocks noGrp="1"/>
          </p:cNvSpPr>
          <p:nvPr>
            <p:ph idx="1"/>
          </p:nvPr>
        </p:nvSpPr>
        <p:spPr/>
        <p:txBody>
          <a:bodyPr/>
          <a:lstStyle/>
          <a:p>
            <a:r>
              <a:rPr lang="en-US" dirty="0"/>
              <a:t>This PowerPoint repeats material in the “Describing the Distribution of a Variable” PowerPoint and adds a few questions</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Measures of variability</a:t>
            </a:r>
          </a:p>
        </p:txBody>
      </p:sp>
      <p:sp>
        <p:nvSpPr>
          <p:cNvPr id="3" name="Content Placeholder 2"/>
          <p:cNvSpPr>
            <a:spLocks noGrp="1"/>
          </p:cNvSpPr>
          <p:nvPr>
            <p:ph idx="1"/>
          </p:nvPr>
        </p:nvSpPr>
        <p:spPr/>
        <p:txBody>
          <a:bodyPr>
            <a:normAutofit lnSpcReduction="10000"/>
          </a:bodyPr>
          <a:lstStyle/>
          <a:p>
            <a:r>
              <a:rPr lang="en-US" dirty="0"/>
              <a:t>These are summary ways of describing how variable, dispersed, or spread a distribution is. Is the distribution tightly clustered or “congregated” around its mean, or is it spread out?</a:t>
            </a:r>
          </a:p>
          <a:p>
            <a:r>
              <a:rPr lang="en-US" dirty="0"/>
              <a:t>For a time sequence of observations, we can ask if the values are volatile—variable over time, now up and now down. For example, do prices of stocks or soap fluctuate a lot?</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range</a:t>
            </a:r>
          </a:p>
        </p:txBody>
      </p:sp>
      <p:sp>
        <p:nvSpPr>
          <p:cNvPr id="3" name="Content Placeholder 2"/>
          <p:cNvSpPr>
            <a:spLocks noGrp="1"/>
          </p:cNvSpPr>
          <p:nvPr>
            <p:ph idx="1"/>
          </p:nvPr>
        </p:nvSpPr>
        <p:spPr/>
        <p:txBody>
          <a:bodyPr>
            <a:normAutofit fontScale="92500"/>
          </a:bodyPr>
          <a:lstStyle/>
          <a:p>
            <a:r>
              <a:rPr lang="en-US" dirty="0"/>
              <a:t>One measure of variability for numerical variables is the range, found by subtracting the smallest value (minimum) in the distribution from the largest value (maximum).</a:t>
            </a:r>
          </a:p>
          <a:p>
            <a:r>
              <a:rPr lang="en-US" dirty="0"/>
              <a:t>This summary measure can be useful, but it does not tell us very much about how close the observations are to the mean. For example, all but two of them could be very close to the mean, but the maximum and minimum far away.</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Standard deviation and variance</a:t>
            </a:r>
          </a:p>
        </p:txBody>
      </p:sp>
      <p:sp>
        <p:nvSpPr>
          <p:cNvPr id="3" name="Content Placeholder 2"/>
          <p:cNvSpPr>
            <a:spLocks noGrp="1"/>
          </p:cNvSpPr>
          <p:nvPr>
            <p:ph idx="1"/>
          </p:nvPr>
        </p:nvSpPr>
        <p:spPr/>
        <p:txBody>
          <a:bodyPr/>
          <a:lstStyle/>
          <a:p>
            <a:r>
              <a:rPr lang="en-US" dirty="0"/>
              <a:t>For numerical data, the most commonly used measures of variability are the standard deviation and the variance.</a:t>
            </a:r>
          </a:p>
          <a:p>
            <a:r>
              <a:rPr lang="en-US" dirty="0"/>
              <a:t>Look carefully at the next slide, with the formula for the population and sample standard deviation.</a:t>
            </a:r>
          </a:p>
          <a:p>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Formula for the standard deviation</a:t>
            </a:r>
          </a:p>
        </p:txBody>
      </p:sp>
      <p:pic>
        <p:nvPicPr>
          <p:cNvPr id="4" name="Content Placeholder 3" descr="sd.png"/>
          <p:cNvPicPr>
            <a:picLocks noGrp="1" noChangeAspect="1"/>
          </p:cNvPicPr>
          <p:nvPr>
            <p:ph idx="1"/>
          </p:nvPr>
        </p:nvPicPr>
        <p:blipFill rotWithShape="1">
          <a:blip r:embed="rId2"/>
          <a:srcRect b="6063"/>
          <a:stretch/>
        </p:blipFill>
        <p:spPr>
          <a:xfrm>
            <a:off x="411480" y="1417638"/>
            <a:ext cx="8321040" cy="4300044"/>
          </a:xfr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Standard deviation (continued)</a:t>
            </a:r>
          </a:p>
        </p:txBody>
      </p:sp>
      <p:sp>
        <p:nvSpPr>
          <p:cNvPr id="3" name="Content Placeholder 2"/>
          <p:cNvSpPr>
            <a:spLocks noGrp="1"/>
          </p:cNvSpPr>
          <p:nvPr>
            <p:ph idx="1"/>
          </p:nvPr>
        </p:nvSpPr>
        <p:spPr/>
        <p:txBody>
          <a:bodyPr>
            <a:normAutofit lnSpcReduction="10000"/>
          </a:bodyPr>
          <a:lstStyle/>
          <a:p>
            <a:r>
              <a:rPr lang="en-US" dirty="0"/>
              <a:t>The formulas for the standard deviation for a sample (s) and for a population (</a:t>
            </a:r>
            <a:r>
              <a:rPr lang="el-GR" dirty="0"/>
              <a:t>σ</a:t>
            </a:r>
            <a:r>
              <a:rPr lang="en-US" dirty="0"/>
              <a:t>, called sigma—lower case!) are basically the same.</a:t>
            </a:r>
          </a:p>
          <a:p>
            <a:r>
              <a:rPr lang="en-US" dirty="0"/>
              <a:t>We subtract the mean from each observation, square the difference, add up the squares, and divide the sum of squares by the number of cases. If we are looking at sample data, we divide by (n -1).</a:t>
            </a:r>
          </a:p>
          <a:p>
            <a:r>
              <a:rPr lang="en-US" dirty="0"/>
              <a:t>Then we take the positive square root.</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variance</a:t>
            </a:r>
          </a:p>
        </p:txBody>
      </p:sp>
      <p:sp>
        <p:nvSpPr>
          <p:cNvPr id="3" name="Content Placeholder 2"/>
          <p:cNvSpPr>
            <a:spLocks noGrp="1"/>
          </p:cNvSpPr>
          <p:nvPr>
            <p:ph idx="1"/>
          </p:nvPr>
        </p:nvSpPr>
        <p:spPr/>
        <p:txBody>
          <a:bodyPr/>
          <a:lstStyle/>
          <a:p>
            <a:r>
              <a:rPr lang="en-US" dirty="0"/>
              <a:t>The variance is the number we got in the calculation of the standard deviation BEFORE we took the positive square root.</a:t>
            </a:r>
          </a:p>
          <a:p>
            <a:r>
              <a:rPr lang="en-US" dirty="0"/>
              <a:t>It is the mean of the sum of the squared deviations from the mean.</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ALERT</a:t>
            </a:r>
          </a:p>
        </p:txBody>
      </p:sp>
      <p:sp>
        <p:nvSpPr>
          <p:cNvPr id="3" name="Content Placeholder 2"/>
          <p:cNvSpPr>
            <a:spLocks noGrp="1"/>
          </p:cNvSpPr>
          <p:nvPr>
            <p:ph idx="1"/>
          </p:nvPr>
        </p:nvSpPr>
        <p:spPr/>
        <p:txBody>
          <a:bodyPr/>
          <a:lstStyle/>
          <a:p>
            <a:r>
              <a:rPr lang="en-US" dirty="0"/>
              <a:t>Memorizing the formula for the standard deviation (and variance) is HIGHLY RECOMMENDED!</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27</TotalTime>
  <Words>715</Words>
  <Application>Microsoft Office PowerPoint</Application>
  <PresentationFormat>On-screen Show (4:3)</PresentationFormat>
  <Paragraphs>41</Paragraphs>
  <Slides>13</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13</vt:i4>
      </vt:variant>
    </vt:vector>
  </HeadingPairs>
  <TitlesOfParts>
    <vt:vector size="16" baseType="lpstr">
      <vt:lpstr>Arial</vt:lpstr>
      <vt:lpstr>Calibri</vt:lpstr>
      <vt:lpstr>Office Theme</vt:lpstr>
      <vt:lpstr>Measures of Variability</vt:lpstr>
      <vt:lpstr>Review of “Describing the Distribution of a Variable”</vt:lpstr>
      <vt:lpstr>Measures of variability</vt:lpstr>
      <vt:lpstr>The range</vt:lpstr>
      <vt:lpstr>Standard deviation and variance</vt:lpstr>
      <vt:lpstr>Formula for the standard deviation</vt:lpstr>
      <vt:lpstr>Standard deviation (continued)</vt:lpstr>
      <vt:lpstr>The variance</vt:lpstr>
      <vt:lpstr>ALERT</vt:lpstr>
      <vt:lpstr>Index of diversity for categorical variables</vt:lpstr>
      <vt:lpstr>Algorithm for index of diversity (see the text for the formula)</vt:lpstr>
      <vt:lpstr>Warm-up Question: the count, the peasants, the shoes, and the mean</vt:lpstr>
      <vt:lpstr>Class exercise</vt:lpstr>
    </vt:vector>
  </TitlesOfParts>
  <Company>Grizli777</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Measures of variability</dc:title>
  <dc:creator>owner</dc:creator>
  <cp:lastModifiedBy>Carli Hansen</cp:lastModifiedBy>
  <cp:revision>7</cp:revision>
  <dcterms:created xsi:type="dcterms:W3CDTF">2022-08-25T14:55:32Z</dcterms:created>
  <dcterms:modified xsi:type="dcterms:W3CDTF">2022-12-06T19:28:57Z</dcterms:modified>
</cp:coreProperties>
</file>